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rlow Condensed Bold" charset="1" panose="00000706000000000000"/>
      <p:regular r:id="rId10"/>
    </p:embeddedFont>
    <p:embeddedFont>
      <p:font typeface="Barlow Condensed Bold Bold" charset="1" panose="00000A06000000000000"/>
      <p:regular r:id="rId11"/>
    </p:embeddedFont>
    <p:embeddedFont>
      <p:font typeface="Barlow Condensed Bold Italics" charset="1" panose="00000706000000000000"/>
      <p:regular r:id="rId12"/>
    </p:embeddedFont>
    <p:embeddedFont>
      <p:font typeface="Barlow Condensed Bold Bold Italics" charset="1" panose="00000A06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Barlow Light" charset="1" panose="00000400000000000000"/>
      <p:regular r:id="rId22"/>
    </p:embeddedFont>
    <p:embeddedFont>
      <p:font typeface="Barlow Light Bold" charset="1" panose="00000500000000000000"/>
      <p:regular r:id="rId23"/>
    </p:embeddedFont>
    <p:embeddedFont>
      <p:font typeface="Barlow Light Italics" charset="1" panose="00000400000000000000"/>
      <p:regular r:id="rId24"/>
    </p:embeddedFont>
    <p:embeddedFont>
      <p:font typeface="Barlow Light Bold Italic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11365" y="3446455"/>
            <a:ext cx="4047934" cy="4114800"/>
          </a:xfrm>
          <a:prstGeom prst="rect">
            <a:avLst/>
          </a:prstGeom>
        </p:spPr>
      </p:pic>
      <p:sp>
        <p:nvSpPr>
          <p:cNvPr name="TextBox 3" id="3"/>
          <p:cNvSpPr txBox="true"/>
          <p:nvPr/>
        </p:nvSpPr>
        <p:spPr>
          <a:xfrm rot="0">
            <a:off x="1028700" y="1123950"/>
            <a:ext cx="12078759" cy="4379905"/>
          </a:xfrm>
          <a:prstGeom prst="rect">
            <a:avLst/>
          </a:prstGeom>
        </p:spPr>
        <p:txBody>
          <a:bodyPr anchor="t" rtlCol="false" tIns="0" lIns="0" bIns="0" rIns="0">
            <a:spAutoFit/>
          </a:bodyPr>
          <a:lstStyle/>
          <a:p>
            <a:pPr>
              <a:lnSpc>
                <a:spcPts val="11440"/>
              </a:lnSpc>
            </a:pPr>
            <a:r>
              <a:rPr lang="en-US" sz="10400">
                <a:solidFill>
                  <a:srgbClr val="FFFFFF"/>
                </a:solidFill>
                <a:latin typeface="Barlow Condensed Bold"/>
              </a:rPr>
              <a:t>IDENTIFIKASI NILAI MATA UANG DENGAN CITRA DIGITAL</a:t>
            </a:r>
          </a:p>
        </p:txBody>
      </p:sp>
      <p:sp>
        <p:nvSpPr>
          <p:cNvPr name="TextBox 4" id="4"/>
          <p:cNvSpPr txBox="true"/>
          <p:nvPr/>
        </p:nvSpPr>
        <p:spPr>
          <a:xfrm rot="0">
            <a:off x="14466381" y="8826529"/>
            <a:ext cx="3032945" cy="468576"/>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KELOMPOK </a:t>
            </a:r>
          </a:p>
        </p:txBody>
      </p:sp>
      <p:sp>
        <p:nvSpPr>
          <p:cNvPr name="TextBox 5" id="5"/>
          <p:cNvSpPr txBox="true"/>
          <p:nvPr/>
        </p:nvSpPr>
        <p:spPr>
          <a:xfrm rot="0">
            <a:off x="1028700" y="8684949"/>
            <a:ext cx="9314496" cy="573351"/>
          </a:xfrm>
          <a:prstGeom prst="rect">
            <a:avLst/>
          </a:prstGeom>
        </p:spPr>
        <p:txBody>
          <a:bodyPr anchor="t" rtlCol="false" tIns="0" lIns="0" bIns="0" rIns="0">
            <a:spAutoFit/>
          </a:bodyPr>
          <a:lstStyle/>
          <a:p>
            <a:pPr>
              <a:lnSpc>
                <a:spcPts val="4620"/>
              </a:lnSpc>
              <a:spcBef>
                <a:spcPct val="0"/>
              </a:spcBef>
            </a:pPr>
            <a:r>
              <a:rPr lang="en-US" sz="3300">
                <a:solidFill>
                  <a:srgbClr val="FFFFFF"/>
                </a:solidFill>
                <a:latin typeface="Barlow Light"/>
              </a:rPr>
              <a:t>PENGOLAHAN CITRA DIGITAL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8753" r="1486" b="2917"/>
          <a:stretch>
            <a:fillRect/>
          </a:stretch>
        </p:blipFill>
        <p:spPr>
          <a:xfrm flipH="false" flipV="false" rot="0">
            <a:off x="1028700" y="2085240"/>
            <a:ext cx="6942910" cy="3171286"/>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160610">
            <a:off x="15233643" y="-19213"/>
            <a:ext cx="5440240" cy="4114800"/>
          </a:xfrm>
          <a:prstGeom prst="rect">
            <a:avLst/>
          </a:prstGeom>
        </p:spPr>
      </p:pic>
      <p:pic>
        <p:nvPicPr>
          <p:cNvPr name="Picture 4" id="4"/>
          <p:cNvPicPr>
            <a:picLocks noChangeAspect="true"/>
          </p:cNvPicPr>
          <p:nvPr/>
        </p:nvPicPr>
        <p:blipFill>
          <a:blip r:embed="rId5"/>
          <a:srcRect l="0" t="10791" r="2078" b="0"/>
          <a:stretch>
            <a:fillRect/>
          </a:stretch>
        </p:blipFill>
        <p:spPr>
          <a:xfrm flipH="false" flipV="false" rot="0">
            <a:off x="10098948" y="1981333"/>
            <a:ext cx="7160352" cy="3275193"/>
          </a:xfrm>
          <a:prstGeom prst="rect">
            <a:avLst/>
          </a:prstGeom>
        </p:spPr>
      </p:pic>
      <p:pic>
        <p:nvPicPr>
          <p:cNvPr name="Picture 5" id="5"/>
          <p:cNvPicPr>
            <a:picLocks noChangeAspect="true"/>
          </p:cNvPicPr>
          <p:nvPr/>
        </p:nvPicPr>
        <p:blipFill>
          <a:blip r:embed="rId6">
            <a:alphaModFix amt="2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5578">
            <a:off x="-393589" y="7118486"/>
            <a:ext cx="19307930" cy="4658038"/>
          </a:xfrm>
          <a:prstGeom prst="rect">
            <a:avLst/>
          </a:prstGeom>
        </p:spPr>
      </p:pic>
      <p:pic>
        <p:nvPicPr>
          <p:cNvPr name="Picture 6" id="6"/>
          <p:cNvPicPr>
            <a:picLocks noChangeAspect="true"/>
          </p:cNvPicPr>
          <p:nvPr/>
        </p:nvPicPr>
        <p:blipFill>
          <a:blip r:embed="rId8"/>
          <a:srcRect l="0" t="0" r="0" b="0"/>
          <a:stretch>
            <a:fillRect/>
          </a:stretch>
        </p:blipFill>
        <p:spPr>
          <a:xfrm flipH="false" flipV="false" rot="0">
            <a:off x="10382560" y="5805544"/>
            <a:ext cx="6876740" cy="3452756"/>
          </a:xfrm>
          <a:prstGeom prst="rect">
            <a:avLst/>
          </a:prstGeom>
        </p:spPr>
      </p:pic>
      <p:pic>
        <p:nvPicPr>
          <p:cNvPr name="Picture 7" id="7"/>
          <p:cNvPicPr>
            <a:picLocks noChangeAspect="true"/>
          </p:cNvPicPr>
          <p:nvPr/>
        </p:nvPicPr>
        <p:blipFill>
          <a:blip r:embed="rId9"/>
          <a:srcRect l="0" t="0" r="13130" b="20184"/>
          <a:stretch>
            <a:fillRect/>
          </a:stretch>
        </p:blipFill>
        <p:spPr>
          <a:xfrm flipH="false" flipV="false" rot="0">
            <a:off x="2260922" y="6427000"/>
            <a:ext cx="4478467" cy="2831300"/>
          </a:xfrm>
          <a:prstGeom prst="rect">
            <a:avLst/>
          </a:prstGeom>
        </p:spPr>
      </p:pic>
      <p:sp>
        <p:nvSpPr>
          <p:cNvPr name="TextBox 8" id="8"/>
          <p:cNvSpPr txBox="true"/>
          <p:nvPr/>
        </p:nvSpPr>
        <p:spPr>
          <a:xfrm rot="0">
            <a:off x="8328824" y="1019175"/>
            <a:ext cx="1863103" cy="857169"/>
          </a:xfrm>
          <a:prstGeom prst="rect">
            <a:avLst/>
          </a:prstGeom>
        </p:spPr>
        <p:txBody>
          <a:bodyPr anchor="t" rtlCol="false" tIns="0" lIns="0" bIns="0" rIns="0">
            <a:spAutoFit/>
          </a:bodyPr>
          <a:lstStyle/>
          <a:p>
            <a:pPr>
              <a:lnSpc>
                <a:spcPts val="6720"/>
              </a:lnSpc>
            </a:pPr>
            <a:r>
              <a:rPr lang="en-US" sz="5600">
                <a:solidFill>
                  <a:srgbClr val="FFFFFF"/>
                </a:solidFill>
                <a:latin typeface="Barlow Condensed Bold"/>
              </a:rPr>
              <a:t>Hasil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163" t="10100" r="1622" b="3721"/>
          <a:stretch>
            <a:fillRect/>
          </a:stretch>
        </p:blipFill>
        <p:spPr>
          <a:xfrm flipH="false" flipV="false" rot="0">
            <a:off x="1028700" y="1028700"/>
            <a:ext cx="7136926" cy="325187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536219" y="1528004"/>
            <a:ext cx="7859860" cy="5744843"/>
          </a:xfrm>
          <a:prstGeom prst="rect">
            <a:avLst/>
          </a:prstGeom>
        </p:spPr>
      </p:pic>
      <p:pic>
        <p:nvPicPr>
          <p:cNvPr name="Picture 4" id="4"/>
          <p:cNvPicPr>
            <a:picLocks noChangeAspect="true"/>
          </p:cNvPicPr>
          <p:nvPr/>
        </p:nvPicPr>
        <p:blipFill>
          <a:blip r:embed="rId5"/>
          <a:srcRect l="2431" t="10370" r="0" b="5154"/>
          <a:stretch>
            <a:fillRect/>
          </a:stretch>
        </p:blipFill>
        <p:spPr>
          <a:xfrm flipH="false" flipV="false" rot="0">
            <a:off x="9978750" y="1015489"/>
            <a:ext cx="7280550" cy="3265082"/>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489562" y="8024891"/>
            <a:ext cx="4114800" cy="4114800"/>
          </a:xfrm>
          <a:prstGeom prst="rect">
            <a:avLst/>
          </a:prstGeom>
        </p:spPr>
      </p:pic>
      <p:pic>
        <p:nvPicPr>
          <p:cNvPr name="Picture 6" id="6"/>
          <p:cNvPicPr>
            <a:picLocks noChangeAspect="true"/>
          </p:cNvPicPr>
          <p:nvPr/>
        </p:nvPicPr>
        <p:blipFill>
          <a:blip r:embed="rId8"/>
          <a:srcRect l="2162" t="5398" r="1892" b="2159"/>
          <a:stretch>
            <a:fillRect/>
          </a:stretch>
        </p:blipFill>
        <p:spPr>
          <a:xfrm flipH="false" flipV="false" rot="0">
            <a:off x="1028700" y="5887588"/>
            <a:ext cx="6987608" cy="3370712"/>
          </a:xfrm>
          <a:prstGeom prst="rect">
            <a:avLst/>
          </a:prstGeom>
        </p:spPr>
      </p:pic>
      <p:pic>
        <p:nvPicPr>
          <p:cNvPr name="Picture 7" id="7"/>
          <p:cNvPicPr>
            <a:picLocks noChangeAspect="true"/>
          </p:cNvPicPr>
          <p:nvPr/>
        </p:nvPicPr>
        <p:blipFill>
          <a:blip r:embed="rId9"/>
          <a:srcRect l="0" t="0" r="12610" b="20649"/>
          <a:stretch>
            <a:fillRect/>
          </a:stretch>
        </p:blipFill>
        <p:spPr>
          <a:xfrm flipH="false" flipV="false" rot="0">
            <a:off x="11287915" y="5887588"/>
            <a:ext cx="5328736" cy="3329243"/>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333" t="0" r="18333" b="0"/>
          <a:stretch>
            <a:fillRect/>
          </a:stretch>
        </p:blipFill>
        <p:spPr>
          <a:xfrm flipH="false" flipV="false" rot="0">
            <a:off x="0" y="0"/>
            <a:ext cx="43434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4353303">
            <a:off x="15391894" y="-1524890"/>
            <a:ext cx="5484294" cy="4209196"/>
          </a:xfrm>
          <a:prstGeom prst="rect">
            <a:avLst/>
          </a:prstGeom>
        </p:spPr>
      </p:pic>
      <p:sp>
        <p:nvSpPr>
          <p:cNvPr name="TextBox 4" id="4"/>
          <p:cNvSpPr txBox="true"/>
          <p:nvPr/>
        </p:nvSpPr>
        <p:spPr>
          <a:xfrm rot="0">
            <a:off x="6156353" y="3626810"/>
            <a:ext cx="10744200" cy="2966705"/>
          </a:xfrm>
          <a:prstGeom prst="rect">
            <a:avLst/>
          </a:prstGeom>
        </p:spPr>
        <p:txBody>
          <a:bodyPr anchor="t" rtlCol="false" tIns="0" lIns="0" bIns="0" rIns="0">
            <a:spAutoFit/>
          </a:bodyPr>
          <a:lstStyle/>
          <a:p>
            <a:pPr algn="just">
              <a:lnSpc>
                <a:spcPts val="3919"/>
              </a:lnSpc>
            </a:pPr>
            <a:r>
              <a:rPr lang="en-US" sz="2799">
                <a:solidFill>
                  <a:srgbClr val="FFFFFF"/>
                </a:solidFill>
                <a:latin typeface="Barlow Light"/>
              </a:rPr>
              <a:t>Berdasarkan proses implementasi, pengujian dan analisis yang dilakukan, maka pengambilan kesimpulan jika Identifikasi nilai mata uang dapat dilakukan dengan baik di aplikasi anaconda dengan bahasa python. Kinerja proses identifikasi gambar dan dengan metode template matching mempermudah untuk mengidentifikasi nilai mata uang. </a:t>
            </a:r>
          </a:p>
        </p:txBody>
      </p:sp>
      <p:sp>
        <p:nvSpPr>
          <p:cNvPr name="TextBox 5" id="5"/>
          <p:cNvSpPr txBox="true"/>
          <p:nvPr/>
        </p:nvSpPr>
        <p:spPr>
          <a:xfrm rot="0">
            <a:off x="6156353" y="2157335"/>
            <a:ext cx="2987647" cy="896512"/>
          </a:xfrm>
          <a:prstGeom prst="rect">
            <a:avLst/>
          </a:prstGeom>
        </p:spPr>
        <p:txBody>
          <a:bodyPr anchor="t" rtlCol="false" tIns="0" lIns="0" bIns="0" rIns="0">
            <a:spAutoFit/>
          </a:bodyPr>
          <a:lstStyle/>
          <a:p>
            <a:pPr algn="ctr">
              <a:lnSpc>
                <a:spcPts val="7279"/>
              </a:lnSpc>
            </a:pPr>
            <a:r>
              <a:rPr lang="en-US" sz="5199">
                <a:solidFill>
                  <a:srgbClr val="FFFFFF"/>
                </a:solidFill>
                <a:latin typeface="Barlow Condensed Bold"/>
              </a:rPr>
              <a:t>KESIMPULAN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097120" y="2729068"/>
            <a:ext cx="565379" cy="565379"/>
            <a:chOff x="0" y="0"/>
            <a:chExt cx="753839" cy="753839"/>
          </a:xfrm>
        </p:grpSpPr>
        <p:sp>
          <p:nvSpPr>
            <p:cNvPr name="TextBox 3" id="3"/>
            <p:cNvSpPr txBox="true"/>
            <p:nvPr/>
          </p:nvSpPr>
          <p:spPr>
            <a:xfrm rot="0">
              <a:off x="114740" y="118686"/>
              <a:ext cx="524359" cy="463550"/>
            </a:xfrm>
            <a:prstGeom prst="rect">
              <a:avLst/>
            </a:prstGeom>
          </p:spPr>
          <p:txBody>
            <a:bodyPr anchor="t" rtlCol="false" tIns="0" lIns="0" bIns="0" rIns="0">
              <a:spAutoFit/>
            </a:bodyPr>
            <a:lstStyle/>
            <a:p>
              <a:pPr algn="ctr">
                <a:lnSpc>
                  <a:spcPts val="2800"/>
                </a:lnSpc>
              </a:pPr>
              <a:r>
                <a:rPr lang="en-US" sz="2000">
                  <a:solidFill>
                    <a:srgbClr val="FFFFFF"/>
                  </a:solidFill>
                  <a:latin typeface="Barlow Condensed Bold"/>
                </a:rPr>
                <a:t>1</a:t>
              </a:r>
            </a:p>
          </p:txBody>
        </p:sp>
        <p:grpSp>
          <p:nvGrpSpPr>
            <p:cNvPr name="Group 4" id="4"/>
            <p:cNvGrpSpPr>
              <a:grpSpLocks noChangeAspect="true"/>
            </p:cNvGrpSpPr>
            <p:nvPr/>
          </p:nvGrpSpPr>
          <p:grpSpPr>
            <a:xfrm rot="0">
              <a:off x="0" y="0"/>
              <a:ext cx="753839" cy="753839"/>
              <a:chOff x="0" y="0"/>
              <a:chExt cx="6355080" cy="6355080"/>
            </a:xfrm>
          </p:grpSpPr>
          <p:sp>
            <p:nvSpPr>
              <p:cNvPr name="Freeform 5" id="5"/>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name="Group 6" id="6"/>
          <p:cNvGrpSpPr/>
          <p:nvPr/>
        </p:nvGrpSpPr>
        <p:grpSpPr>
          <a:xfrm rot="0">
            <a:off x="7097120" y="4119805"/>
            <a:ext cx="565379" cy="565379"/>
            <a:chOff x="0" y="0"/>
            <a:chExt cx="753839" cy="753839"/>
          </a:xfrm>
        </p:grpSpPr>
        <p:grpSp>
          <p:nvGrpSpPr>
            <p:cNvPr name="Group 7" id="7"/>
            <p:cNvGrpSpPr>
              <a:grpSpLocks noChangeAspect="true"/>
            </p:cNvGrpSpPr>
            <p:nvPr/>
          </p:nvGrpSpPr>
          <p:grpSpPr>
            <a:xfrm rot="0">
              <a:off x="0" y="0"/>
              <a:ext cx="753839" cy="753839"/>
              <a:chOff x="0" y="0"/>
              <a:chExt cx="6355080" cy="6355080"/>
            </a:xfrm>
          </p:grpSpPr>
          <p:sp>
            <p:nvSpPr>
              <p:cNvPr name="Freeform 8" id="8"/>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TextBox 9" id="9"/>
            <p:cNvSpPr txBox="true"/>
            <p:nvPr/>
          </p:nvSpPr>
          <p:spPr>
            <a:xfrm rot="0">
              <a:off x="114740" y="118686"/>
              <a:ext cx="524359" cy="463550"/>
            </a:xfrm>
            <a:prstGeom prst="rect">
              <a:avLst/>
            </a:prstGeom>
          </p:spPr>
          <p:txBody>
            <a:bodyPr anchor="t" rtlCol="false" tIns="0" lIns="0" bIns="0" rIns="0">
              <a:spAutoFit/>
            </a:bodyPr>
            <a:lstStyle/>
            <a:p>
              <a:pPr algn="ctr">
                <a:lnSpc>
                  <a:spcPts val="2800"/>
                </a:lnSpc>
              </a:pPr>
              <a:r>
                <a:rPr lang="en-US" sz="2000">
                  <a:solidFill>
                    <a:srgbClr val="FFFFFF"/>
                  </a:solidFill>
                  <a:latin typeface="Barlow Condensed Bold"/>
                </a:rPr>
                <a:t>2</a:t>
              </a:r>
            </a:p>
          </p:txBody>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429875" y="5430747"/>
            <a:ext cx="4114800" cy="4114800"/>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454" y="6182586"/>
            <a:ext cx="3909060" cy="4114800"/>
          </a:xfrm>
          <a:prstGeom prst="rect">
            <a:avLst/>
          </a:prstGeom>
        </p:spPr>
      </p:pic>
      <p:pic>
        <p:nvPicPr>
          <p:cNvPr name="Picture 12" id="1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542881">
            <a:off x="15914207" y="-578943"/>
            <a:ext cx="4030989" cy="4114800"/>
          </a:xfrm>
          <a:prstGeom prst="rect">
            <a:avLst/>
          </a:prstGeom>
        </p:spPr>
      </p:pic>
      <p:sp>
        <p:nvSpPr>
          <p:cNvPr name="TextBox 13" id="13"/>
          <p:cNvSpPr txBox="true"/>
          <p:nvPr/>
        </p:nvSpPr>
        <p:spPr>
          <a:xfrm rot="0">
            <a:off x="2572778" y="2655867"/>
            <a:ext cx="2128709" cy="1104184"/>
          </a:xfrm>
          <a:prstGeom prst="rect">
            <a:avLst/>
          </a:prstGeom>
        </p:spPr>
        <p:txBody>
          <a:bodyPr anchor="t" rtlCol="false" tIns="0" lIns="0" bIns="0" rIns="0">
            <a:spAutoFit/>
          </a:bodyPr>
          <a:lstStyle/>
          <a:p>
            <a:pPr>
              <a:lnSpc>
                <a:spcPts val="8959"/>
              </a:lnSpc>
            </a:pPr>
            <a:r>
              <a:rPr lang="en-US" sz="6399">
                <a:solidFill>
                  <a:srgbClr val="FFFFFF"/>
                </a:solidFill>
                <a:latin typeface="Barlow Condensed Bold"/>
              </a:rPr>
              <a:t>SARAN</a:t>
            </a:r>
          </a:p>
        </p:txBody>
      </p:sp>
      <p:sp>
        <p:nvSpPr>
          <p:cNvPr name="TextBox 14" id="14"/>
          <p:cNvSpPr txBox="true"/>
          <p:nvPr/>
        </p:nvSpPr>
        <p:spPr>
          <a:xfrm rot="0">
            <a:off x="8196237" y="2808267"/>
            <a:ext cx="8115300" cy="415209"/>
          </a:xfrm>
          <a:prstGeom prst="rect">
            <a:avLst/>
          </a:prstGeom>
        </p:spPr>
        <p:txBody>
          <a:bodyPr anchor="t" rtlCol="false" tIns="0" lIns="0" bIns="0" rIns="0">
            <a:spAutoFit/>
          </a:bodyPr>
          <a:lstStyle/>
          <a:p>
            <a:pPr>
              <a:lnSpc>
                <a:spcPts val="3359"/>
              </a:lnSpc>
            </a:pPr>
            <a:r>
              <a:rPr lang="en-US" sz="2400">
                <a:solidFill>
                  <a:srgbClr val="FFFFFF"/>
                </a:solidFill>
                <a:latin typeface="Barlow Light"/>
              </a:rPr>
              <a:t>Metode ini dapat dikembangkan lagi untuk mata uang lainnya.</a:t>
            </a:r>
          </a:p>
        </p:txBody>
      </p:sp>
      <p:sp>
        <p:nvSpPr>
          <p:cNvPr name="TextBox 15" id="15"/>
          <p:cNvSpPr txBox="true"/>
          <p:nvPr/>
        </p:nvSpPr>
        <p:spPr>
          <a:xfrm rot="0">
            <a:off x="8196237" y="3956806"/>
            <a:ext cx="8115300" cy="834228"/>
          </a:xfrm>
          <a:prstGeom prst="rect">
            <a:avLst/>
          </a:prstGeom>
        </p:spPr>
        <p:txBody>
          <a:bodyPr anchor="t" rtlCol="false" tIns="0" lIns="0" bIns="0" rIns="0">
            <a:spAutoFit/>
          </a:bodyPr>
          <a:lstStyle/>
          <a:p>
            <a:pPr>
              <a:lnSpc>
                <a:spcPts val="3359"/>
              </a:lnSpc>
            </a:pPr>
            <a:r>
              <a:rPr lang="en-US" sz="2400">
                <a:solidFill>
                  <a:srgbClr val="FFFFFF"/>
                </a:solidFill>
                <a:latin typeface="Barlow Light"/>
              </a:rPr>
              <a:t>Proses identifikasi dapat dilakukan dengan metode pengujian lainnya.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9444" t="0" r="19444" b="0"/>
          <a:stretch>
            <a:fillRect/>
          </a:stretch>
        </p:blipFill>
        <p:spPr>
          <a:xfrm flipH="false" flipV="false" rot="0">
            <a:off x="0" y="0"/>
            <a:ext cx="8382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775008" y="5986449"/>
            <a:ext cx="7315200" cy="850392"/>
          </a:xfrm>
          <a:prstGeom prst="rect">
            <a:avLst/>
          </a:prstGeom>
        </p:spPr>
      </p:pic>
      <p:sp>
        <p:nvSpPr>
          <p:cNvPr name="TextBox 4" id="4"/>
          <p:cNvSpPr txBox="true"/>
          <p:nvPr/>
        </p:nvSpPr>
        <p:spPr>
          <a:xfrm rot="0">
            <a:off x="10066705" y="4548201"/>
            <a:ext cx="6731806" cy="1181073"/>
          </a:xfrm>
          <a:prstGeom prst="rect">
            <a:avLst/>
          </a:prstGeom>
        </p:spPr>
        <p:txBody>
          <a:bodyPr anchor="t" rtlCol="false" tIns="0" lIns="0" bIns="0" rIns="0">
            <a:spAutoFit/>
          </a:bodyPr>
          <a:lstStyle/>
          <a:p>
            <a:pPr>
              <a:lnSpc>
                <a:spcPts val="9239"/>
              </a:lnSpc>
            </a:pPr>
            <a:r>
              <a:rPr lang="en-US" sz="7699">
                <a:solidFill>
                  <a:srgbClr val="FFFFFF"/>
                </a:solidFill>
                <a:latin typeface="Barlow Condensed Bold"/>
              </a:rPr>
              <a:t>ADA PERTANYAAN?</a:t>
            </a:r>
          </a:p>
        </p:txBody>
      </p:sp>
      <p:sp>
        <p:nvSpPr>
          <p:cNvPr name="TextBox 5" id="5"/>
          <p:cNvSpPr txBox="true"/>
          <p:nvPr/>
        </p:nvSpPr>
        <p:spPr>
          <a:xfrm rot="0">
            <a:off x="11222443" y="3072974"/>
            <a:ext cx="4420330" cy="1226739"/>
          </a:xfrm>
          <a:prstGeom prst="rect">
            <a:avLst/>
          </a:prstGeom>
        </p:spPr>
        <p:txBody>
          <a:bodyPr anchor="t" rtlCol="false" tIns="0" lIns="0" bIns="0" rIns="0">
            <a:spAutoFit/>
          </a:bodyPr>
          <a:lstStyle/>
          <a:p>
            <a:pPr algn="ctr">
              <a:lnSpc>
                <a:spcPts val="10080"/>
              </a:lnSpc>
            </a:pPr>
            <a:r>
              <a:rPr lang="en-US" sz="7200">
                <a:solidFill>
                  <a:srgbClr val="FFFFFF"/>
                </a:solidFill>
                <a:latin typeface="Barlow Condensed Bold"/>
              </a:rPr>
              <a:t>TERIMA KASIH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21476" y="3125972"/>
            <a:ext cx="927320" cy="927320"/>
            <a:chOff x="0" y="0"/>
            <a:chExt cx="6355080" cy="6355080"/>
          </a:xfrm>
        </p:grpSpPr>
        <p:sp>
          <p:nvSpPr>
            <p:cNvPr name="Freeform 3" id="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4" id="4"/>
          <p:cNvGrpSpPr>
            <a:grpSpLocks noChangeAspect="true"/>
          </p:cNvGrpSpPr>
          <p:nvPr/>
        </p:nvGrpSpPr>
        <p:grpSpPr>
          <a:xfrm rot="0">
            <a:off x="3798084" y="3128836"/>
            <a:ext cx="927320" cy="927320"/>
            <a:chOff x="0" y="0"/>
            <a:chExt cx="6355080" cy="6355080"/>
          </a:xfrm>
        </p:grpSpPr>
        <p:sp>
          <p:nvSpPr>
            <p:cNvPr name="Freeform 5" id="5"/>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6" id="6"/>
          <p:cNvGrpSpPr>
            <a:grpSpLocks noChangeAspect="true"/>
          </p:cNvGrpSpPr>
          <p:nvPr/>
        </p:nvGrpSpPr>
        <p:grpSpPr>
          <a:xfrm rot="0">
            <a:off x="6227821" y="3125972"/>
            <a:ext cx="927320" cy="927320"/>
            <a:chOff x="0" y="0"/>
            <a:chExt cx="6355080" cy="6355080"/>
          </a:xfrm>
        </p:grpSpPr>
        <p:sp>
          <p:nvSpPr>
            <p:cNvPr name="Freeform 7" id="7"/>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8" id="8"/>
          <p:cNvGrpSpPr>
            <a:grpSpLocks noChangeAspect="true"/>
          </p:cNvGrpSpPr>
          <p:nvPr/>
        </p:nvGrpSpPr>
        <p:grpSpPr>
          <a:xfrm rot="0">
            <a:off x="8682616" y="3128836"/>
            <a:ext cx="927320" cy="927320"/>
            <a:chOff x="0" y="0"/>
            <a:chExt cx="6355080" cy="6355080"/>
          </a:xfrm>
        </p:grpSpPr>
        <p:sp>
          <p:nvSpPr>
            <p:cNvPr name="Freeform 9" id="9"/>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0" id="10"/>
          <p:cNvGrpSpPr>
            <a:grpSpLocks noChangeAspect="true"/>
          </p:cNvGrpSpPr>
          <p:nvPr/>
        </p:nvGrpSpPr>
        <p:grpSpPr>
          <a:xfrm rot="0">
            <a:off x="11106481" y="3125972"/>
            <a:ext cx="927320" cy="927320"/>
            <a:chOff x="0" y="0"/>
            <a:chExt cx="6355080" cy="6355080"/>
          </a:xfrm>
        </p:grpSpPr>
        <p:sp>
          <p:nvSpPr>
            <p:cNvPr name="Freeform 11" id="11"/>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nvGrpSpPr>
          <p:cNvPr name="Group 12" id="12"/>
          <p:cNvGrpSpPr>
            <a:grpSpLocks noChangeAspect="true"/>
          </p:cNvGrpSpPr>
          <p:nvPr/>
        </p:nvGrpSpPr>
        <p:grpSpPr>
          <a:xfrm rot="0">
            <a:off x="13521167" y="3125972"/>
            <a:ext cx="927320" cy="927320"/>
            <a:chOff x="0" y="0"/>
            <a:chExt cx="6355080" cy="6355080"/>
          </a:xfrm>
        </p:grpSpPr>
        <p:sp>
          <p:nvSpPr>
            <p:cNvPr name="Freeform 13" id="13"/>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TextBox 14" id="14"/>
          <p:cNvSpPr txBox="true"/>
          <p:nvPr/>
        </p:nvSpPr>
        <p:spPr>
          <a:xfrm rot="0">
            <a:off x="13679917" y="3286912"/>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6</a:t>
            </a:r>
          </a:p>
        </p:txBody>
      </p:sp>
      <p:grpSp>
        <p:nvGrpSpPr>
          <p:cNvPr name="Group 15" id="15"/>
          <p:cNvGrpSpPr>
            <a:grpSpLocks noChangeAspect="true"/>
          </p:cNvGrpSpPr>
          <p:nvPr/>
        </p:nvGrpSpPr>
        <p:grpSpPr>
          <a:xfrm rot="0">
            <a:off x="15917350" y="3128836"/>
            <a:ext cx="927320" cy="927320"/>
            <a:chOff x="0" y="0"/>
            <a:chExt cx="6355080" cy="6355080"/>
          </a:xfrm>
        </p:grpSpPr>
        <p:sp>
          <p:nvSpPr>
            <p:cNvPr name="Freeform 16" id="16"/>
            <p:cNvSpPr/>
            <p:nvPr/>
          </p:nvSpPr>
          <p:spPr>
            <a:xfrm>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name="AutoShape 17" id="17"/>
          <p:cNvSpPr/>
          <p:nvPr/>
        </p:nvSpPr>
        <p:spPr>
          <a:xfrm rot="-6553">
            <a:off x="4725402" y="3567252"/>
            <a:ext cx="1502420" cy="0"/>
          </a:xfrm>
          <a:prstGeom prst="line">
            <a:avLst/>
          </a:prstGeom>
          <a:ln cap="flat" w="47625">
            <a:solidFill>
              <a:srgbClr val="FFFFFF"/>
            </a:solidFill>
            <a:prstDash val="solid"/>
            <a:headEnd type="none" len="sm" w="sm"/>
            <a:tailEnd type="arrow" len="sm" w="med"/>
          </a:ln>
        </p:spPr>
      </p:sp>
      <p:sp>
        <p:nvSpPr>
          <p:cNvPr name="AutoShape 18" id="18"/>
          <p:cNvSpPr/>
          <p:nvPr/>
        </p:nvSpPr>
        <p:spPr>
          <a:xfrm rot="5969">
            <a:off x="2148795" y="3567252"/>
            <a:ext cx="1649290" cy="0"/>
          </a:xfrm>
          <a:prstGeom prst="line">
            <a:avLst/>
          </a:prstGeom>
          <a:ln cap="flat" w="47625">
            <a:solidFill>
              <a:srgbClr val="FFFFFF"/>
            </a:solidFill>
            <a:prstDash val="solid"/>
            <a:headEnd type="none" len="sm" w="sm"/>
            <a:tailEnd type="arrow" len="sm" w="med"/>
          </a:ln>
        </p:spPr>
      </p:sp>
      <p:sp>
        <p:nvSpPr>
          <p:cNvPr name="AutoShape 19" id="19"/>
          <p:cNvSpPr/>
          <p:nvPr/>
        </p:nvSpPr>
        <p:spPr>
          <a:xfrm rot="6330">
            <a:off x="7127342" y="3567252"/>
            <a:ext cx="1555276" cy="0"/>
          </a:xfrm>
          <a:prstGeom prst="line">
            <a:avLst/>
          </a:prstGeom>
          <a:ln cap="flat" w="47625">
            <a:solidFill>
              <a:srgbClr val="FFFFFF"/>
            </a:solidFill>
            <a:prstDash val="solid"/>
            <a:headEnd type="none" len="sm" w="sm"/>
            <a:tailEnd type="arrow" len="sm" w="med"/>
          </a:ln>
        </p:spPr>
      </p:sp>
      <p:sp>
        <p:nvSpPr>
          <p:cNvPr name="AutoShape 20" id="20"/>
          <p:cNvSpPr/>
          <p:nvPr/>
        </p:nvSpPr>
        <p:spPr>
          <a:xfrm rot="-6458">
            <a:off x="9582138" y="3567252"/>
            <a:ext cx="1524345" cy="0"/>
          </a:xfrm>
          <a:prstGeom prst="line">
            <a:avLst/>
          </a:prstGeom>
          <a:ln cap="flat" w="47625">
            <a:solidFill>
              <a:srgbClr val="FFFFFF"/>
            </a:solidFill>
            <a:prstDash val="solid"/>
            <a:headEnd type="none" len="sm" w="sm"/>
            <a:tailEnd type="arrow" len="sm" w="med"/>
          </a:ln>
        </p:spPr>
      </p:sp>
      <p:sp>
        <p:nvSpPr>
          <p:cNvPr name="AutoShape 21" id="21"/>
          <p:cNvSpPr/>
          <p:nvPr/>
        </p:nvSpPr>
        <p:spPr>
          <a:xfrm rot="0">
            <a:off x="12006004" y="3565820"/>
            <a:ext cx="1515163" cy="0"/>
          </a:xfrm>
          <a:prstGeom prst="line">
            <a:avLst/>
          </a:prstGeom>
          <a:ln cap="flat" w="47625">
            <a:solidFill>
              <a:srgbClr val="FFFFFF"/>
            </a:solidFill>
            <a:prstDash val="solid"/>
            <a:headEnd type="none" len="sm" w="sm"/>
            <a:tailEnd type="arrow" len="sm" w="med"/>
          </a:ln>
        </p:spPr>
      </p:sp>
      <p:sp>
        <p:nvSpPr>
          <p:cNvPr name="AutoShape 22" id="22"/>
          <p:cNvSpPr/>
          <p:nvPr/>
        </p:nvSpPr>
        <p:spPr>
          <a:xfrm rot="6071">
            <a:off x="14289736" y="3567247"/>
            <a:ext cx="1627616" cy="0"/>
          </a:xfrm>
          <a:prstGeom prst="line">
            <a:avLst/>
          </a:prstGeom>
          <a:ln cap="flat" w="47625">
            <a:solidFill>
              <a:srgbClr val="FFFFFF"/>
            </a:solidFill>
            <a:prstDash val="solid"/>
            <a:headEnd type="none" len="sm" w="sm"/>
            <a:tailEnd type="arrow" len="sm" w="med"/>
          </a:ln>
        </p:spPr>
      </p:sp>
      <p:pic>
        <p:nvPicPr>
          <p:cNvPr name="Picture 23" id="23"/>
          <p:cNvPicPr>
            <a:picLocks noChangeAspect="true"/>
          </p:cNvPicPr>
          <p:nvPr/>
        </p:nvPicPr>
        <p:blipFill>
          <a:blip r:embed="rId2"/>
          <a:srcRect l="0" t="14764" r="0" b="14764"/>
          <a:stretch>
            <a:fillRect/>
          </a:stretch>
        </p:blipFill>
        <p:spPr>
          <a:xfrm flipH="false" flipV="false" rot="0">
            <a:off x="4552613" y="6115050"/>
            <a:ext cx="9182775" cy="3640060"/>
          </a:xfrm>
          <a:prstGeom prst="rect">
            <a:avLst/>
          </a:prstGeom>
        </p:spPr>
      </p:pic>
      <p:sp>
        <p:nvSpPr>
          <p:cNvPr name="TextBox 24" id="24"/>
          <p:cNvSpPr txBox="true"/>
          <p:nvPr/>
        </p:nvSpPr>
        <p:spPr>
          <a:xfrm rot="0">
            <a:off x="1028700" y="1019175"/>
            <a:ext cx="15597945" cy="1133448"/>
          </a:xfrm>
          <a:prstGeom prst="rect">
            <a:avLst/>
          </a:prstGeom>
        </p:spPr>
        <p:txBody>
          <a:bodyPr anchor="t" rtlCol="false" tIns="0" lIns="0" bIns="0" rIns="0">
            <a:spAutoFit/>
          </a:bodyPr>
          <a:lstStyle/>
          <a:p>
            <a:pPr>
              <a:lnSpc>
                <a:spcPts val="8879"/>
              </a:lnSpc>
            </a:pPr>
            <a:r>
              <a:rPr lang="en-US" sz="7399">
                <a:solidFill>
                  <a:srgbClr val="FFFFFF"/>
                </a:solidFill>
                <a:latin typeface="Barlow Condensed Bold"/>
              </a:rPr>
              <a:t>TOPIK BAHASAN</a:t>
            </a:r>
          </a:p>
        </p:txBody>
      </p:sp>
      <p:sp>
        <p:nvSpPr>
          <p:cNvPr name="TextBox 25" id="25"/>
          <p:cNvSpPr txBox="true"/>
          <p:nvPr/>
        </p:nvSpPr>
        <p:spPr>
          <a:xfrm rot="0">
            <a:off x="3466424" y="4189203"/>
            <a:ext cx="1590640" cy="954297"/>
          </a:xfrm>
          <a:prstGeom prst="rect">
            <a:avLst/>
          </a:prstGeom>
        </p:spPr>
        <p:txBody>
          <a:bodyPr anchor="t" rtlCol="false" tIns="0" lIns="0" bIns="0" rIns="0">
            <a:spAutoFit/>
          </a:bodyPr>
          <a:lstStyle/>
          <a:p>
            <a:pPr algn="ctr">
              <a:lnSpc>
                <a:spcPts val="3840"/>
              </a:lnSpc>
            </a:pPr>
            <a:r>
              <a:rPr lang="en-US" sz="2400">
                <a:solidFill>
                  <a:srgbClr val="FFFFFF"/>
                </a:solidFill>
                <a:latin typeface="Barlow Light"/>
              </a:rPr>
              <a:t>RUMUSAN MASALAH</a:t>
            </a:r>
          </a:p>
        </p:txBody>
      </p:sp>
      <p:sp>
        <p:nvSpPr>
          <p:cNvPr name="TextBox 26" id="26"/>
          <p:cNvSpPr txBox="true"/>
          <p:nvPr/>
        </p:nvSpPr>
        <p:spPr>
          <a:xfrm rot="0">
            <a:off x="1380226" y="3286912"/>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1</a:t>
            </a:r>
          </a:p>
        </p:txBody>
      </p:sp>
      <p:sp>
        <p:nvSpPr>
          <p:cNvPr name="TextBox 27" id="27"/>
          <p:cNvSpPr txBox="true"/>
          <p:nvPr/>
        </p:nvSpPr>
        <p:spPr>
          <a:xfrm rot="0">
            <a:off x="887663" y="4186339"/>
            <a:ext cx="1594948" cy="954297"/>
          </a:xfrm>
          <a:prstGeom prst="rect">
            <a:avLst/>
          </a:prstGeom>
        </p:spPr>
        <p:txBody>
          <a:bodyPr anchor="t" rtlCol="false" tIns="0" lIns="0" bIns="0" rIns="0">
            <a:spAutoFit/>
          </a:bodyPr>
          <a:lstStyle/>
          <a:p>
            <a:pPr algn="ctr">
              <a:lnSpc>
                <a:spcPts val="3840"/>
              </a:lnSpc>
            </a:pPr>
            <a:r>
              <a:rPr lang="en-US" sz="2400">
                <a:solidFill>
                  <a:srgbClr val="FFFFFF"/>
                </a:solidFill>
                <a:latin typeface="Barlow Light"/>
              </a:rPr>
              <a:t>LATAR </a:t>
            </a:r>
          </a:p>
          <a:p>
            <a:pPr algn="ctr">
              <a:lnSpc>
                <a:spcPts val="3840"/>
              </a:lnSpc>
            </a:pPr>
            <a:r>
              <a:rPr lang="en-US" sz="2400">
                <a:solidFill>
                  <a:srgbClr val="FFFFFF"/>
                </a:solidFill>
                <a:latin typeface="Barlow Light"/>
              </a:rPr>
              <a:t>BELAKANG</a:t>
            </a:r>
          </a:p>
        </p:txBody>
      </p:sp>
      <p:sp>
        <p:nvSpPr>
          <p:cNvPr name="TextBox 28" id="28"/>
          <p:cNvSpPr txBox="true"/>
          <p:nvPr/>
        </p:nvSpPr>
        <p:spPr>
          <a:xfrm rot="0">
            <a:off x="6076629" y="4250163"/>
            <a:ext cx="1229704" cy="465712"/>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TUJUAN</a:t>
            </a:r>
          </a:p>
        </p:txBody>
      </p:sp>
      <p:sp>
        <p:nvSpPr>
          <p:cNvPr name="TextBox 29" id="29"/>
          <p:cNvSpPr txBox="true"/>
          <p:nvPr/>
        </p:nvSpPr>
        <p:spPr>
          <a:xfrm rot="0">
            <a:off x="8439808" y="4192067"/>
            <a:ext cx="1412937" cy="948569"/>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BATASAN MASALAH</a:t>
            </a:r>
          </a:p>
        </p:txBody>
      </p:sp>
      <p:sp>
        <p:nvSpPr>
          <p:cNvPr name="TextBox 30" id="30"/>
          <p:cNvSpPr txBox="true"/>
          <p:nvPr/>
        </p:nvSpPr>
        <p:spPr>
          <a:xfrm rot="0">
            <a:off x="10587246" y="4250163"/>
            <a:ext cx="1965790" cy="465712"/>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PEMBAHASAN</a:t>
            </a:r>
          </a:p>
        </p:txBody>
      </p:sp>
      <p:sp>
        <p:nvSpPr>
          <p:cNvPr name="TextBox 31" id="31"/>
          <p:cNvSpPr txBox="true"/>
          <p:nvPr/>
        </p:nvSpPr>
        <p:spPr>
          <a:xfrm rot="0">
            <a:off x="3956834" y="3289776"/>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2</a:t>
            </a:r>
          </a:p>
        </p:txBody>
      </p:sp>
      <p:sp>
        <p:nvSpPr>
          <p:cNvPr name="TextBox 32" id="32"/>
          <p:cNvSpPr txBox="true"/>
          <p:nvPr/>
        </p:nvSpPr>
        <p:spPr>
          <a:xfrm rot="0">
            <a:off x="6386571" y="3286912"/>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3</a:t>
            </a:r>
          </a:p>
        </p:txBody>
      </p:sp>
      <p:sp>
        <p:nvSpPr>
          <p:cNvPr name="TextBox 33" id="33"/>
          <p:cNvSpPr txBox="true"/>
          <p:nvPr/>
        </p:nvSpPr>
        <p:spPr>
          <a:xfrm rot="0">
            <a:off x="8841366" y="3289776"/>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4</a:t>
            </a:r>
          </a:p>
        </p:txBody>
      </p:sp>
      <p:sp>
        <p:nvSpPr>
          <p:cNvPr name="TextBox 34" id="34"/>
          <p:cNvSpPr txBox="true"/>
          <p:nvPr/>
        </p:nvSpPr>
        <p:spPr>
          <a:xfrm rot="0">
            <a:off x="11265231" y="3286912"/>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5</a:t>
            </a:r>
          </a:p>
        </p:txBody>
      </p:sp>
      <p:sp>
        <p:nvSpPr>
          <p:cNvPr name="TextBox 35" id="35"/>
          <p:cNvSpPr txBox="true"/>
          <p:nvPr/>
        </p:nvSpPr>
        <p:spPr>
          <a:xfrm rot="0">
            <a:off x="13061166" y="4250163"/>
            <a:ext cx="1847321" cy="465712"/>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KESIMPULAN</a:t>
            </a:r>
          </a:p>
        </p:txBody>
      </p:sp>
      <p:sp>
        <p:nvSpPr>
          <p:cNvPr name="TextBox 36" id="36"/>
          <p:cNvSpPr txBox="true"/>
          <p:nvPr/>
        </p:nvSpPr>
        <p:spPr>
          <a:xfrm rot="0">
            <a:off x="15889563" y="4253027"/>
            <a:ext cx="982895" cy="465712"/>
          </a:xfrm>
          <a:prstGeom prst="rect">
            <a:avLst/>
          </a:prstGeom>
        </p:spPr>
        <p:txBody>
          <a:bodyPr anchor="t" rtlCol="false" tIns="0" lIns="0" bIns="0" rIns="0">
            <a:spAutoFit/>
          </a:bodyPr>
          <a:lstStyle/>
          <a:p>
            <a:pPr>
              <a:lnSpc>
                <a:spcPts val="3840"/>
              </a:lnSpc>
            </a:pPr>
            <a:r>
              <a:rPr lang="en-US" sz="2400">
                <a:solidFill>
                  <a:srgbClr val="FFFFFF"/>
                </a:solidFill>
                <a:latin typeface="Barlow Light"/>
              </a:rPr>
              <a:t>SARAN</a:t>
            </a:r>
          </a:p>
        </p:txBody>
      </p:sp>
      <p:sp>
        <p:nvSpPr>
          <p:cNvPr name="TextBox 37" id="37"/>
          <p:cNvSpPr txBox="true"/>
          <p:nvPr/>
        </p:nvSpPr>
        <p:spPr>
          <a:xfrm rot="0">
            <a:off x="16076100" y="3289776"/>
            <a:ext cx="609820" cy="538746"/>
          </a:xfrm>
          <a:prstGeom prst="rect">
            <a:avLst/>
          </a:prstGeom>
        </p:spPr>
        <p:txBody>
          <a:bodyPr anchor="t" rtlCol="false" tIns="0" lIns="0" bIns="0" rIns="0">
            <a:spAutoFit/>
          </a:bodyPr>
          <a:lstStyle/>
          <a:p>
            <a:pPr algn="ctr">
              <a:lnSpc>
                <a:spcPts val="4340"/>
              </a:lnSpc>
            </a:pPr>
            <a:r>
              <a:rPr lang="en-US" sz="3100">
                <a:solidFill>
                  <a:srgbClr val="FFFFFF"/>
                </a:solidFill>
                <a:latin typeface="Barlow Condensed Bold"/>
              </a:rPr>
              <a:t>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7000"/>
          </a:blip>
          <a:srcRect l="0" t="0" r="0" b="0"/>
          <a:stretch>
            <a:fillRect/>
          </a:stretch>
        </p:blipFill>
        <p:spPr>
          <a:xfrm flipH="false" flipV="false" rot="0">
            <a:off x="11425714" y="0"/>
            <a:ext cx="6862286" cy="10287000"/>
          </a:xfrm>
          <a:prstGeom prst="rect">
            <a:avLst/>
          </a:prstGeom>
        </p:spPr>
      </p:pic>
      <p:grpSp>
        <p:nvGrpSpPr>
          <p:cNvPr name="Group 3" id="3"/>
          <p:cNvGrpSpPr/>
          <p:nvPr/>
        </p:nvGrpSpPr>
        <p:grpSpPr>
          <a:xfrm rot="0">
            <a:off x="1028700" y="1028700"/>
            <a:ext cx="7785039" cy="7511117"/>
            <a:chOff x="0" y="0"/>
            <a:chExt cx="10380052" cy="10014823"/>
          </a:xfrm>
        </p:grpSpPr>
        <p:sp>
          <p:nvSpPr>
            <p:cNvPr name="TextBox 4" id="4"/>
            <p:cNvSpPr txBox="true"/>
            <p:nvPr/>
          </p:nvSpPr>
          <p:spPr>
            <a:xfrm rot="0">
              <a:off x="0" y="-14605"/>
              <a:ext cx="10380052" cy="1508089"/>
            </a:xfrm>
            <a:prstGeom prst="rect">
              <a:avLst/>
            </a:prstGeom>
          </p:spPr>
          <p:txBody>
            <a:bodyPr anchor="t" rtlCol="false" tIns="0" lIns="0" bIns="0" rIns="0">
              <a:spAutoFit/>
            </a:bodyPr>
            <a:lstStyle/>
            <a:p>
              <a:pPr>
                <a:lnSpc>
                  <a:spcPts val="8879"/>
                </a:lnSpc>
              </a:pPr>
              <a:r>
                <a:rPr lang="en-US" sz="7399">
                  <a:solidFill>
                    <a:srgbClr val="FFFFFF"/>
                  </a:solidFill>
                  <a:latin typeface="Barlow Condensed Bold"/>
                </a:rPr>
                <a:t>LATAR BELAKANG</a:t>
              </a:r>
            </a:p>
          </p:txBody>
        </p:sp>
        <p:sp>
          <p:nvSpPr>
            <p:cNvPr name="TextBox 5" id="5"/>
            <p:cNvSpPr txBox="true"/>
            <p:nvPr/>
          </p:nvSpPr>
          <p:spPr>
            <a:xfrm rot="0">
              <a:off x="0" y="2324699"/>
              <a:ext cx="10380052" cy="7690124"/>
            </a:xfrm>
            <a:prstGeom prst="rect">
              <a:avLst/>
            </a:prstGeom>
          </p:spPr>
          <p:txBody>
            <a:bodyPr anchor="t" rtlCol="false" tIns="0" lIns="0" bIns="0" rIns="0">
              <a:spAutoFit/>
            </a:bodyPr>
            <a:lstStyle/>
            <a:p>
              <a:pPr algn="just">
                <a:lnSpc>
                  <a:spcPts val="4199"/>
                </a:lnSpc>
              </a:pPr>
              <a:r>
                <a:rPr lang="en-US" sz="2799">
                  <a:solidFill>
                    <a:srgbClr val="FFFFFF"/>
                  </a:solidFill>
                  <a:latin typeface="Barlow Light"/>
                </a:rPr>
                <a:t> Uang adalah media pembayaran untuk mempermudah proses jual beli atau tukar menukar barang. Rupiah adalah nilai mata uang yang digunakan negara republik Indonesia. Di Indonesia sendiri keberadaan uang sangatlah membantu dalam melakukan proses transaksi jual beli</a:t>
              </a:r>
            </a:p>
            <a:p>
              <a:pPr algn="just">
                <a:lnSpc>
                  <a:spcPts val="4200"/>
                </a:lnSpc>
              </a:pPr>
              <a:r>
                <a:rPr lang="en-US" sz="2800">
                  <a:solidFill>
                    <a:srgbClr val="FFFFFF"/>
                  </a:solidFill>
                  <a:latin typeface="Barlow Light"/>
                </a:rPr>
                <a:t> Perkembangan zaman yang semakin maju terutama teknologi informasi, salah satunya pengenalan objek uang kertas rupiah. Object recognition yang sudah ada salah satunya adalah identifikasi nominal nilai mata uang.</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grpSp>
        <p:nvGrpSpPr>
          <p:cNvPr name="Group 2" id="2"/>
          <p:cNvGrpSpPr/>
          <p:nvPr/>
        </p:nvGrpSpPr>
        <p:grpSpPr>
          <a:xfrm rot="0">
            <a:off x="7946317" y="1858173"/>
            <a:ext cx="162052" cy="162052"/>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4" id="4"/>
          <p:cNvGrpSpPr/>
          <p:nvPr/>
        </p:nvGrpSpPr>
        <p:grpSpPr>
          <a:xfrm rot="0">
            <a:off x="7946317" y="3004030"/>
            <a:ext cx="162052" cy="16205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6" id="6"/>
          <p:cNvGrpSpPr/>
          <p:nvPr/>
        </p:nvGrpSpPr>
        <p:grpSpPr>
          <a:xfrm rot="0">
            <a:off x="7946317" y="6712934"/>
            <a:ext cx="162052" cy="162052"/>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8" id="8"/>
          <p:cNvGrpSpPr/>
          <p:nvPr/>
        </p:nvGrpSpPr>
        <p:grpSpPr>
          <a:xfrm rot="0">
            <a:off x="7946317" y="7814977"/>
            <a:ext cx="162052" cy="16205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702971">
            <a:off x="-1586938" y="6824702"/>
            <a:ext cx="5231277" cy="6924596"/>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530106">
            <a:off x="14944342" y="-947928"/>
            <a:ext cx="7315200" cy="1895856"/>
          </a:xfrm>
          <a:prstGeom prst="rect">
            <a:avLst/>
          </a:prstGeom>
        </p:spPr>
      </p:pic>
      <p:sp>
        <p:nvSpPr>
          <p:cNvPr name="TextBox 12" id="12"/>
          <p:cNvSpPr txBox="true"/>
          <p:nvPr/>
        </p:nvSpPr>
        <p:spPr>
          <a:xfrm rot="0">
            <a:off x="1028700" y="1405255"/>
            <a:ext cx="4933138" cy="2257371"/>
          </a:xfrm>
          <a:prstGeom prst="rect">
            <a:avLst/>
          </a:prstGeom>
        </p:spPr>
        <p:txBody>
          <a:bodyPr anchor="t" rtlCol="false" tIns="0" lIns="0" bIns="0" rIns="0">
            <a:spAutoFit/>
          </a:bodyPr>
          <a:lstStyle/>
          <a:p>
            <a:pPr>
              <a:lnSpc>
                <a:spcPts val="8879"/>
              </a:lnSpc>
            </a:pPr>
            <a:r>
              <a:rPr lang="en-US" sz="7399">
                <a:solidFill>
                  <a:srgbClr val="FFFFFF"/>
                </a:solidFill>
                <a:latin typeface="Barlow Condensed Bold"/>
              </a:rPr>
              <a:t>RUMUSAN MASALAH</a:t>
            </a:r>
          </a:p>
        </p:txBody>
      </p:sp>
      <p:sp>
        <p:nvSpPr>
          <p:cNvPr name="TextBox 13" id="13"/>
          <p:cNvSpPr txBox="true"/>
          <p:nvPr/>
        </p:nvSpPr>
        <p:spPr>
          <a:xfrm rot="0">
            <a:off x="1028700" y="6773495"/>
            <a:ext cx="4933138" cy="1133448"/>
          </a:xfrm>
          <a:prstGeom prst="rect">
            <a:avLst/>
          </a:prstGeom>
        </p:spPr>
        <p:txBody>
          <a:bodyPr anchor="t" rtlCol="false" tIns="0" lIns="0" bIns="0" rIns="0">
            <a:spAutoFit/>
          </a:bodyPr>
          <a:lstStyle/>
          <a:p>
            <a:pPr>
              <a:lnSpc>
                <a:spcPts val="8879"/>
              </a:lnSpc>
            </a:pPr>
            <a:r>
              <a:rPr lang="en-US" sz="7399">
                <a:solidFill>
                  <a:srgbClr val="FFFFFF"/>
                </a:solidFill>
                <a:latin typeface="Barlow Condensed Bold"/>
              </a:rPr>
              <a:t>TUJUAN</a:t>
            </a:r>
          </a:p>
        </p:txBody>
      </p:sp>
      <p:sp>
        <p:nvSpPr>
          <p:cNvPr name="TextBox 14" id="14"/>
          <p:cNvSpPr txBox="true"/>
          <p:nvPr/>
        </p:nvSpPr>
        <p:spPr>
          <a:xfrm rot="0">
            <a:off x="8567242" y="1609661"/>
            <a:ext cx="8692058" cy="727548"/>
          </a:xfrm>
          <a:prstGeom prst="rect">
            <a:avLst/>
          </a:prstGeom>
        </p:spPr>
        <p:txBody>
          <a:bodyPr anchor="t" rtlCol="false" tIns="0" lIns="0" bIns="0" rIns="0">
            <a:spAutoFit/>
          </a:bodyPr>
          <a:lstStyle/>
          <a:p>
            <a:pPr>
              <a:lnSpc>
                <a:spcPts val="2939"/>
              </a:lnSpc>
            </a:pPr>
            <a:r>
              <a:rPr lang="en-US" sz="2099">
                <a:solidFill>
                  <a:srgbClr val="FFFFFF"/>
                </a:solidFill>
                <a:latin typeface="Open Sans Light"/>
              </a:rPr>
              <a:t>Bagaimana cara implementasi dalam identifikasi nominal uang dengan memanfaatkan perkembangan teknologi yang ada?</a:t>
            </a:r>
          </a:p>
        </p:txBody>
      </p:sp>
      <p:sp>
        <p:nvSpPr>
          <p:cNvPr name="TextBox 15" id="15"/>
          <p:cNvSpPr txBox="true"/>
          <p:nvPr/>
        </p:nvSpPr>
        <p:spPr>
          <a:xfrm rot="0">
            <a:off x="8567242" y="6411136"/>
            <a:ext cx="8692058" cy="727548"/>
          </a:xfrm>
          <a:prstGeom prst="rect">
            <a:avLst/>
          </a:prstGeom>
        </p:spPr>
        <p:txBody>
          <a:bodyPr anchor="t" rtlCol="false" tIns="0" lIns="0" bIns="0" rIns="0">
            <a:spAutoFit/>
          </a:bodyPr>
          <a:lstStyle/>
          <a:p>
            <a:pPr>
              <a:lnSpc>
                <a:spcPts val="2939"/>
              </a:lnSpc>
            </a:pPr>
            <a:r>
              <a:rPr lang="en-US" sz="2099">
                <a:solidFill>
                  <a:srgbClr val="FFFFFF"/>
                </a:solidFill>
                <a:latin typeface="Open Sans Light"/>
              </a:rPr>
              <a:t>Untuk mengetahui bagaimana cara identifikasi nominal uang dengan teknologi yang ada</a:t>
            </a:r>
          </a:p>
        </p:txBody>
      </p:sp>
      <p:sp>
        <p:nvSpPr>
          <p:cNvPr name="TextBox 16" id="16"/>
          <p:cNvSpPr txBox="true"/>
          <p:nvPr/>
        </p:nvSpPr>
        <p:spPr>
          <a:xfrm rot="0">
            <a:off x="8567242" y="7513179"/>
            <a:ext cx="8692058" cy="727548"/>
          </a:xfrm>
          <a:prstGeom prst="rect">
            <a:avLst/>
          </a:prstGeom>
        </p:spPr>
        <p:txBody>
          <a:bodyPr anchor="t" rtlCol="false" tIns="0" lIns="0" bIns="0" rIns="0">
            <a:spAutoFit/>
          </a:bodyPr>
          <a:lstStyle/>
          <a:p>
            <a:pPr>
              <a:lnSpc>
                <a:spcPts val="2939"/>
              </a:lnSpc>
            </a:pPr>
            <a:r>
              <a:rPr lang="en-US" sz="2099">
                <a:solidFill>
                  <a:srgbClr val="FFFFFF"/>
                </a:solidFill>
                <a:latin typeface="Open Sans Light"/>
              </a:rPr>
              <a:t>Membantu mempermudah dalam mengklasifikasikan uang berdasarkan nilai nominal uang</a:t>
            </a:r>
          </a:p>
        </p:txBody>
      </p:sp>
      <p:sp>
        <p:nvSpPr>
          <p:cNvPr name="TextBox 17" id="17"/>
          <p:cNvSpPr txBox="true"/>
          <p:nvPr/>
        </p:nvSpPr>
        <p:spPr>
          <a:xfrm rot="0">
            <a:off x="8567242" y="2702232"/>
            <a:ext cx="8692058" cy="727413"/>
          </a:xfrm>
          <a:prstGeom prst="rect">
            <a:avLst/>
          </a:prstGeom>
        </p:spPr>
        <p:txBody>
          <a:bodyPr anchor="t" rtlCol="false" tIns="0" lIns="0" bIns="0" rIns="0">
            <a:spAutoFit/>
          </a:bodyPr>
          <a:lstStyle/>
          <a:p>
            <a:pPr>
              <a:lnSpc>
                <a:spcPts val="2939"/>
              </a:lnSpc>
            </a:pPr>
            <a:r>
              <a:rPr lang="en-US" sz="2099">
                <a:solidFill>
                  <a:srgbClr val="FFFFFF"/>
                </a:solidFill>
                <a:latin typeface="Open Sans Light"/>
              </a:rPr>
              <a:t>Bagaimana pengaruh dari jenis fungsi kernel terhadap tingkat akurasi pada proses identifikasi uang terhadap nilai nominal?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93" t="0" r="3893" b="0"/>
          <a:stretch>
            <a:fillRect/>
          </a:stretch>
        </p:blipFill>
        <p:spPr>
          <a:xfrm flipH="false" flipV="false" rot="0">
            <a:off x="11991638" y="0"/>
            <a:ext cx="6296362" cy="10287000"/>
          </a:xfrm>
          <a:prstGeom prst="rect">
            <a:avLst/>
          </a:prstGeom>
        </p:spPr>
      </p:pic>
      <p:grpSp>
        <p:nvGrpSpPr>
          <p:cNvPr name="Group 3" id="3"/>
          <p:cNvGrpSpPr/>
          <p:nvPr/>
        </p:nvGrpSpPr>
        <p:grpSpPr>
          <a:xfrm rot="0">
            <a:off x="1028700" y="2726724"/>
            <a:ext cx="162052" cy="162052"/>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5" id="5"/>
          <p:cNvGrpSpPr/>
          <p:nvPr/>
        </p:nvGrpSpPr>
        <p:grpSpPr>
          <a:xfrm rot="0">
            <a:off x="1028700" y="3905850"/>
            <a:ext cx="162052" cy="16205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7" id="7"/>
          <p:cNvGrpSpPr/>
          <p:nvPr/>
        </p:nvGrpSpPr>
        <p:grpSpPr>
          <a:xfrm rot="0">
            <a:off x="1028700" y="5138304"/>
            <a:ext cx="162052" cy="162052"/>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grpSp>
        <p:nvGrpSpPr>
          <p:cNvPr name="Group 9" id="9"/>
          <p:cNvGrpSpPr/>
          <p:nvPr/>
        </p:nvGrpSpPr>
        <p:grpSpPr>
          <a:xfrm rot="0">
            <a:off x="1028700" y="6370724"/>
            <a:ext cx="162052" cy="162052"/>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EC0DA"/>
            </a:solidFill>
          </p:spPr>
        </p:sp>
      </p:grpSp>
      <p:sp>
        <p:nvSpPr>
          <p:cNvPr name="TextBox 11" id="11"/>
          <p:cNvSpPr txBox="true"/>
          <p:nvPr/>
        </p:nvSpPr>
        <p:spPr>
          <a:xfrm rot="0">
            <a:off x="1028700" y="1019175"/>
            <a:ext cx="7785039" cy="1133448"/>
          </a:xfrm>
          <a:prstGeom prst="rect">
            <a:avLst/>
          </a:prstGeom>
        </p:spPr>
        <p:txBody>
          <a:bodyPr anchor="t" rtlCol="false" tIns="0" lIns="0" bIns="0" rIns="0">
            <a:spAutoFit/>
          </a:bodyPr>
          <a:lstStyle/>
          <a:p>
            <a:pPr>
              <a:lnSpc>
                <a:spcPts val="8879"/>
              </a:lnSpc>
            </a:pPr>
            <a:r>
              <a:rPr lang="en-US" sz="7399">
                <a:solidFill>
                  <a:srgbClr val="FFFFFF"/>
                </a:solidFill>
                <a:latin typeface="Barlow Condensed Bold"/>
              </a:rPr>
              <a:t>BATASAN MASALAH</a:t>
            </a:r>
          </a:p>
        </p:txBody>
      </p:sp>
      <p:sp>
        <p:nvSpPr>
          <p:cNvPr name="TextBox 12" id="12"/>
          <p:cNvSpPr txBox="true"/>
          <p:nvPr/>
        </p:nvSpPr>
        <p:spPr>
          <a:xfrm rot="0">
            <a:off x="1449466" y="2601098"/>
            <a:ext cx="6943508" cy="389146"/>
          </a:xfrm>
          <a:prstGeom prst="rect">
            <a:avLst/>
          </a:prstGeom>
        </p:spPr>
        <p:txBody>
          <a:bodyPr anchor="t" rtlCol="false" tIns="0" lIns="0" bIns="0" rIns="0">
            <a:spAutoFit/>
          </a:bodyPr>
          <a:lstStyle/>
          <a:p>
            <a:pPr algn="ctr">
              <a:lnSpc>
                <a:spcPts val="3220"/>
              </a:lnSpc>
            </a:pPr>
            <a:r>
              <a:rPr lang="en-US" sz="2300">
                <a:solidFill>
                  <a:srgbClr val="FFFFFF"/>
                </a:solidFill>
                <a:latin typeface="Barlow Light"/>
              </a:rPr>
              <a:t>Hanya mendeteksi nominal uang pada mata uang rupiah</a:t>
            </a:r>
          </a:p>
        </p:txBody>
      </p:sp>
      <p:sp>
        <p:nvSpPr>
          <p:cNvPr name="TextBox 13" id="13"/>
          <p:cNvSpPr txBox="true"/>
          <p:nvPr/>
        </p:nvSpPr>
        <p:spPr>
          <a:xfrm rot="0">
            <a:off x="1449466" y="3780224"/>
            <a:ext cx="8692058" cy="365679"/>
          </a:xfrm>
          <a:prstGeom prst="rect">
            <a:avLst/>
          </a:prstGeom>
        </p:spPr>
        <p:txBody>
          <a:bodyPr anchor="t" rtlCol="false" tIns="0" lIns="0" bIns="0" rIns="0">
            <a:spAutoFit/>
          </a:bodyPr>
          <a:lstStyle/>
          <a:p>
            <a:pPr>
              <a:lnSpc>
                <a:spcPts val="2939"/>
              </a:lnSpc>
            </a:pPr>
            <a:r>
              <a:rPr lang="en-US" sz="2099">
                <a:solidFill>
                  <a:srgbClr val="FFFFFF"/>
                </a:solidFill>
                <a:latin typeface="Barlow Light"/>
              </a:rPr>
              <a:t>Objek yang di identifikasi hanya uang kertas lusut dan baru</a:t>
            </a:r>
          </a:p>
        </p:txBody>
      </p:sp>
      <p:sp>
        <p:nvSpPr>
          <p:cNvPr name="TextBox 14" id="14"/>
          <p:cNvSpPr txBox="true"/>
          <p:nvPr/>
        </p:nvSpPr>
        <p:spPr>
          <a:xfrm rot="0">
            <a:off x="1449466" y="5012678"/>
            <a:ext cx="8692058" cy="365679"/>
          </a:xfrm>
          <a:prstGeom prst="rect">
            <a:avLst/>
          </a:prstGeom>
        </p:spPr>
        <p:txBody>
          <a:bodyPr anchor="t" rtlCol="false" tIns="0" lIns="0" bIns="0" rIns="0">
            <a:spAutoFit/>
          </a:bodyPr>
          <a:lstStyle/>
          <a:p>
            <a:pPr>
              <a:lnSpc>
                <a:spcPts val="2939"/>
              </a:lnSpc>
            </a:pPr>
            <a:r>
              <a:rPr lang="en-US" sz="2099">
                <a:solidFill>
                  <a:srgbClr val="FFFFFF"/>
                </a:solidFill>
                <a:latin typeface="Barlow Light"/>
              </a:rPr>
              <a:t>Pecahan uang kertas rupiah yang diidentifikasi yaitu Rp.1.000.</a:t>
            </a:r>
          </a:p>
        </p:txBody>
      </p:sp>
      <p:sp>
        <p:nvSpPr>
          <p:cNvPr name="TextBox 15" id="15"/>
          <p:cNvSpPr txBox="true"/>
          <p:nvPr/>
        </p:nvSpPr>
        <p:spPr>
          <a:xfrm rot="0">
            <a:off x="1449466" y="6245132"/>
            <a:ext cx="8692058" cy="365679"/>
          </a:xfrm>
          <a:prstGeom prst="rect">
            <a:avLst/>
          </a:prstGeom>
        </p:spPr>
        <p:txBody>
          <a:bodyPr anchor="t" rtlCol="false" tIns="0" lIns="0" bIns="0" rIns="0">
            <a:spAutoFit/>
          </a:bodyPr>
          <a:lstStyle/>
          <a:p>
            <a:pPr>
              <a:lnSpc>
                <a:spcPts val="2939"/>
              </a:lnSpc>
            </a:pPr>
            <a:r>
              <a:rPr lang="en-US" sz="2099">
                <a:solidFill>
                  <a:srgbClr val="FFFFFF"/>
                </a:solidFill>
                <a:latin typeface="Barlow Light"/>
              </a:rPr>
              <a:t>Format file citra PNG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543" r="354" b="2399"/>
          <a:stretch>
            <a:fillRect/>
          </a:stretch>
        </p:blipFill>
        <p:spPr>
          <a:xfrm flipH="false" flipV="false" rot="0">
            <a:off x="1797480" y="4290592"/>
            <a:ext cx="5781571" cy="2507036"/>
          </a:xfrm>
          <a:prstGeom prst="rect">
            <a:avLst/>
          </a:prstGeom>
        </p:spPr>
      </p:pic>
      <p:pic>
        <p:nvPicPr>
          <p:cNvPr name="Picture 3" id="3"/>
          <p:cNvPicPr>
            <a:picLocks noChangeAspect="true"/>
          </p:cNvPicPr>
          <p:nvPr/>
        </p:nvPicPr>
        <p:blipFill>
          <a:blip r:embed="rId3"/>
          <a:srcRect l="3209" t="12403" r="3209" b="0"/>
          <a:stretch>
            <a:fillRect/>
          </a:stretch>
        </p:blipFill>
        <p:spPr>
          <a:xfrm flipH="false" flipV="false" rot="0">
            <a:off x="10197447" y="4290592"/>
            <a:ext cx="5443533" cy="2507036"/>
          </a:xfrm>
          <a:prstGeom prst="rect">
            <a:avLst/>
          </a:prstGeom>
        </p:spPr>
      </p:pic>
      <p:sp>
        <p:nvSpPr>
          <p:cNvPr name="TextBox 4" id="4"/>
          <p:cNvSpPr txBox="true"/>
          <p:nvPr/>
        </p:nvSpPr>
        <p:spPr>
          <a:xfrm rot="0">
            <a:off x="577305" y="533454"/>
            <a:ext cx="6340684" cy="980967"/>
          </a:xfrm>
          <a:prstGeom prst="rect">
            <a:avLst/>
          </a:prstGeom>
        </p:spPr>
        <p:txBody>
          <a:bodyPr anchor="t" rtlCol="false" tIns="0" lIns="0" bIns="0" rIns="0">
            <a:spAutoFit/>
          </a:bodyPr>
          <a:lstStyle/>
          <a:p>
            <a:pPr>
              <a:lnSpc>
                <a:spcPts val="7679"/>
              </a:lnSpc>
            </a:pPr>
            <a:r>
              <a:rPr lang="en-US" sz="6399">
                <a:solidFill>
                  <a:srgbClr val="FFFFFF"/>
                </a:solidFill>
                <a:latin typeface="Barlow Condensed Bold"/>
              </a:rPr>
              <a:t>PEMBAHASAN</a:t>
            </a:r>
          </a:p>
        </p:txBody>
      </p:sp>
      <p:sp>
        <p:nvSpPr>
          <p:cNvPr name="TextBox 5" id="5"/>
          <p:cNvSpPr txBox="true"/>
          <p:nvPr/>
        </p:nvSpPr>
        <p:spPr>
          <a:xfrm rot="0">
            <a:off x="1028700" y="2800882"/>
            <a:ext cx="14371575" cy="1289523"/>
          </a:xfrm>
          <a:prstGeom prst="rect">
            <a:avLst/>
          </a:prstGeom>
        </p:spPr>
        <p:txBody>
          <a:bodyPr anchor="t" rtlCol="false" tIns="0" lIns="0" bIns="0" rIns="0">
            <a:spAutoFit/>
          </a:bodyPr>
          <a:lstStyle/>
          <a:p>
            <a:pPr algn="just">
              <a:lnSpc>
                <a:spcPts val="3480"/>
              </a:lnSpc>
            </a:pPr>
            <a:r>
              <a:rPr lang="en-US" sz="2175">
                <a:solidFill>
                  <a:srgbClr val="FFFFFF"/>
                </a:solidFill>
                <a:latin typeface="Barlow Light Bold"/>
              </a:rPr>
              <a:t>Dalam bab ini akan di tampilkan contoh gambar mata uang rupiah yang akan digunakan dalam proses identifikasi nilai mata uang rupiah, yang dapat dilihat pada gambar berikut:</a:t>
            </a:r>
          </a:p>
          <a:p>
            <a:pPr algn="just">
              <a:lnSpc>
                <a:spcPts val="3480"/>
              </a:lnSpc>
            </a:pPr>
          </a:p>
        </p:txBody>
      </p:sp>
      <p:sp>
        <p:nvSpPr>
          <p:cNvPr name="TextBox 6" id="6"/>
          <p:cNvSpPr txBox="true"/>
          <p:nvPr/>
        </p:nvSpPr>
        <p:spPr>
          <a:xfrm rot="0">
            <a:off x="1028700" y="1901168"/>
            <a:ext cx="3659565" cy="537764"/>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FFFFFF"/>
                </a:solidFill>
                <a:latin typeface="Barlow Condensed Bold"/>
              </a:rPr>
              <a:t>MATA UANG RUPIAH</a:t>
            </a:r>
          </a:p>
        </p:txBody>
      </p:sp>
      <p:sp>
        <p:nvSpPr>
          <p:cNvPr name="TextBox 7" id="7"/>
          <p:cNvSpPr txBox="true"/>
          <p:nvPr/>
        </p:nvSpPr>
        <p:spPr>
          <a:xfrm rot="0">
            <a:off x="1677608" y="6920562"/>
            <a:ext cx="6021315" cy="580363"/>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Gambar mata uang 1000 kusut</a:t>
            </a:r>
          </a:p>
        </p:txBody>
      </p:sp>
      <p:sp>
        <p:nvSpPr>
          <p:cNvPr name="TextBox 8" id="8"/>
          <p:cNvSpPr txBox="true"/>
          <p:nvPr/>
        </p:nvSpPr>
        <p:spPr>
          <a:xfrm rot="0">
            <a:off x="9986353" y="6920562"/>
            <a:ext cx="5865722" cy="580363"/>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Gambar mata uang 1000 baru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3727" b="0"/>
          <a:stretch>
            <a:fillRect/>
          </a:stretch>
        </p:blipFill>
        <p:spPr>
          <a:xfrm flipH="false" flipV="false" rot="0">
            <a:off x="1028700" y="4069328"/>
            <a:ext cx="5462310" cy="2384970"/>
          </a:xfrm>
          <a:prstGeom prst="rect">
            <a:avLst/>
          </a:prstGeom>
        </p:spPr>
      </p:pic>
      <p:pic>
        <p:nvPicPr>
          <p:cNvPr name="Picture 3" id="3"/>
          <p:cNvPicPr>
            <a:picLocks noChangeAspect="true"/>
          </p:cNvPicPr>
          <p:nvPr/>
        </p:nvPicPr>
        <p:blipFill>
          <a:blip r:embed="rId3"/>
          <a:srcRect l="307" t="0" r="0" b="0"/>
          <a:stretch>
            <a:fillRect/>
          </a:stretch>
        </p:blipFill>
        <p:spPr>
          <a:xfrm flipH="false" flipV="false" rot="0">
            <a:off x="8714664" y="4069328"/>
            <a:ext cx="8496978" cy="3906467"/>
          </a:xfrm>
          <a:prstGeom prst="rect">
            <a:avLst/>
          </a:prstGeom>
        </p:spPr>
      </p:pic>
      <p:sp>
        <p:nvSpPr>
          <p:cNvPr name="TextBox 4" id="4"/>
          <p:cNvSpPr txBox="true"/>
          <p:nvPr/>
        </p:nvSpPr>
        <p:spPr>
          <a:xfrm rot="0">
            <a:off x="5339107" y="587611"/>
            <a:ext cx="6751114" cy="853928"/>
          </a:xfrm>
          <a:prstGeom prst="rect">
            <a:avLst/>
          </a:prstGeom>
        </p:spPr>
        <p:txBody>
          <a:bodyPr anchor="t" rtlCol="false" tIns="0" lIns="0" bIns="0" rIns="0">
            <a:spAutoFit/>
          </a:bodyPr>
          <a:lstStyle/>
          <a:p>
            <a:pPr algn="ctr">
              <a:lnSpc>
                <a:spcPts val="7006"/>
              </a:lnSpc>
            </a:pPr>
            <a:r>
              <a:rPr lang="en-US" sz="5004">
                <a:solidFill>
                  <a:srgbClr val="FFFFFF"/>
                </a:solidFill>
                <a:latin typeface="Barlow Condensed Bold"/>
              </a:rPr>
              <a:t>PENGUJIAN IMAGEPROCESSING</a:t>
            </a:r>
          </a:p>
        </p:txBody>
      </p:sp>
      <p:sp>
        <p:nvSpPr>
          <p:cNvPr name="TextBox 5" id="5"/>
          <p:cNvSpPr txBox="true"/>
          <p:nvPr/>
        </p:nvSpPr>
        <p:spPr>
          <a:xfrm rot="0">
            <a:off x="1028700" y="2623479"/>
            <a:ext cx="6008214" cy="860317"/>
          </a:xfrm>
          <a:prstGeom prst="rect">
            <a:avLst/>
          </a:prstGeom>
        </p:spPr>
        <p:txBody>
          <a:bodyPr anchor="t" rtlCol="false" tIns="0" lIns="0" bIns="0" rIns="0">
            <a:spAutoFit/>
          </a:bodyPr>
          <a:lstStyle/>
          <a:p>
            <a:pPr algn="ctr" marL="539749" indent="-269875" lvl="1">
              <a:lnSpc>
                <a:spcPts val="3499"/>
              </a:lnSpc>
              <a:buFont typeface="Arial"/>
              <a:buChar char="•"/>
            </a:pPr>
            <a:r>
              <a:rPr lang="en-US" sz="2499">
                <a:solidFill>
                  <a:srgbClr val="FFFFFF"/>
                </a:solidFill>
                <a:latin typeface="Open Sans"/>
              </a:rPr>
              <a:t>Import Library imutils dan membuat library </a:t>
            </a:r>
            <a:r>
              <a:rPr lang="en-US" sz="2499">
                <a:solidFill>
                  <a:srgbClr val="FFFFFF"/>
                </a:solidFill>
                <a:latin typeface="Open Sans Italics"/>
              </a:rPr>
              <a:t>Uang_matching</a:t>
            </a:r>
          </a:p>
        </p:txBody>
      </p:sp>
      <p:sp>
        <p:nvSpPr>
          <p:cNvPr name="TextBox 6" id="6"/>
          <p:cNvSpPr txBox="true"/>
          <p:nvPr/>
        </p:nvSpPr>
        <p:spPr>
          <a:xfrm rot="0">
            <a:off x="9907948" y="2594796"/>
            <a:ext cx="5778969" cy="860317"/>
          </a:xfrm>
          <a:prstGeom prst="rect">
            <a:avLst/>
          </a:prstGeom>
        </p:spPr>
        <p:txBody>
          <a:bodyPr anchor="t" rtlCol="false" tIns="0" lIns="0" bIns="0" rIns="0">
            <a:spAutoFit/>
          </a:bodyPr>
          <a:lstStyle/>
          <a:p>
            <a:pPr algn="ctr">
              <a:lnSpc>
                <a:spcPts val="3499"/>
              </a:lnSpc>
            </a:pPr>
            <a:r>
              <a:rPr lang="en-US" sz="2499">
                <a:solidFill>
                  <a:srgbClr val="FFFFFF"/>
                </a:solidFill>
                <a:latin typeface="Open Sans"/>
              </a:rPr>
              <a:t>2. Membuat Template files dengan nama folder </a:t>
            </a:r>
            <a:r>
              <a:rPr lang="en-US" sz="2499">
                <a:solidFill>
                  <a:srgbClr val="FFFFFF"/>
                </a:solidFill>
                <a:latin typeface="Open Sans Italics"/>
              </a:rPr>
              <a:t>Uang_matching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2199" b="0"/>
          <a:stretch>
            <a:fillRect/>
          </a:stretch>
        </p:blipFill>
        <p:spPr>
          <a:xfrm flipH="false" flipV="false" rot="0">
            <a:off x="1028700" y="2747102"/>
            <a:ext cx="7767624" cy="479279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557346" y="4283316"/>
            <a:ext cx="7701954" cy="1720368"/>
          </a:xfrm>
          <a:prstGeom prst="rect">
            <a:avLst/>
          </a:prstGeom>
        </p:spPr>
      </p:pic>
      <p:sp>
        <p:nvSpPr>
          <p:cNvPr name="TextBox 4" id="4"/>
          <p:cNvSpPr txBox="true"/>
          <p:nvPr/>
        </p:nvSpPr>
        <p:spPr>
          <a:xfrm rot="0">
            <a:off x="2534656" y="1387475"/>
            <a:ext cx="4755712" cy="860317"/>
          </a:xfrm>
          <a:prstGeom prst="rect">
            <a:avLst/>
          </a:prstGeom>
        </p:spPr>
        <p:txBody>
          <a:bodyPr anchor="t" rtlCol="false" tIns="0" lIns="0" bIns="0" rIns="0">
            <a:spAutoFit/>
          </a:bodyPr>
          <a:lstStyle/>
          <a:p>
            <a:pPr algn="ctr">
              <a:lnSpc>
                <a:spcPts val="3499"/>
              </a:lnSpc>
            </a:pPr>
            <a:r>
              <a:rPr lang="en-US" sz="2499">
                <a:solidFill>
                  <a:srgbClr val="FFFFFF"/>
                </a:solidFill>
                <a:latin typeface="Open Sans"/>
              </a:rPr>
              <a:t>3.Membuat template Grayscale dan Edge with canny</a:t>
            </a:r>
          </a:p>
        </p:txBody>
      </p:sp>
      <p:sp>
        <p:nvSpPr>
          <p:cNvPr name="TextBox 5" id="5"/>
          <p:cNvSpPr txBox="true"/>
          <p:nvPr/>
        </p:nvSpPr>
        <p:spPr>
          <a:xfrm rot="0">
            <a:off x="11451137" y="1387367"/>
            <a:ext cx="3914373" cy="860425"/>
          </a:xfrm>
          <a:prstGeom prst="rect">
            <a:avLst/>
          </a:prstGeom>
        </p:spPr>
        <p:txBody>
          <a:bodyPr anchor="t" rtlCol="false" tIns="0" lIns="0" bIns="0" rIns="0">
            <a:spAutoFit/>
          </a:bodyPr>
          <a:lstStyle/>
          <a:p>
            <a:pPr algn="ctr">
              <a:lnSpc>
                <a:spcPts val="3499"/>
              </a:lnSpc>
            </a:pPr>
            <a:r>
              <a:rPr lang="en-US" sz="2499">
                <a:solidFill>
                  <a:srgbClr val="FFFFFF"/>
                </a:solidFill>
                <a:latin typeface="Open Sans"/>
              </a:rPr>
              <a:t>4.Mengatur tampilan ukuran Rescale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292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21163" y="2758648"/>
            <a:ext cx="8917274" cy="4769705"/>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605404" y="-138916"/>
            <a:ext cx="4568445" cy="2832436"/>
          </a:xfrm>
          <a:prstGeom prst="rect">
            <a:avLst/>
          </a:prstGeom>
        </p:spPr>
      </p:pic>
      <p:sp>
        <p:nvSpPr>
          <p:cNvPr name="TextBox 4" id="4"/>
          <p:cNvSpPr txBox="true"/>
          <p:nvPr/>
        </p:nvSpPr>
        <p:spPr>
          <a:xfrm rot="0">
            <a:off x="6816885" y="1400326"/>
            <a:ext cx="4125829" cy="860425"/>
          </a:xfrm>
          <a:prstGeom prst="rect">
            <a:avLst/>
          </a:prstGeom>
        </p:spPr>
        <p:txBody>
          <a:bodyPr anchor="t" rtlCol="false" tIns="0" lIns="0" bIns="0" rIns="0">
            <a:spAutoFit/>
          </a:bodyPr>
          <a:lstStyle/>
          <a:p>
            <a:pPr algn="ctr">
              <a:lnSpc>
                <a:spcPts val="3499"/>
              </a:lnSpc>
            </a:pPr>
            <a:r>
              <a:rPr lang="en-US" sz="2499">
                <a:solidFill>
                  <a:srgbClr val="FFFFFF"/>
                </a:solidFill>
                <a:latin typeface="Open Sans"/>
              </a:rPr>
              <a:t>5. Membuat template detected nominal</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14252620" y="7685913"/>
            <a:ext cx="4568445" cy="28324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DAFGx0wiX2I</dc:identifier>
  <dcterms:modified xsi:type="dcterms:W3CDTF">2011-08-01T06:04:30Z</dcterms:modified>
  <cp:revision>1</cp:revision>
  <dc:title>IDENTIFIKASI NILAI MATA UANG DENGAN CITRA DIGITAL</dc:title>
</cp:coreProperties>
</file>